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2.svg" ContentType="image/svg"/>
  <Override PartName="/ppt/media/image8.svg" ContentType="image/svg"/>
  <Override PartName="/ppt/media/image13.png" ContentType="image/png"/>
  <Override PartName="/ppt/media/image10.svg" ContentType="image/svg"/>
  <Override PartName="/ppt/media/image9.png" ContentType="image/png"/>
  <Override PartName="/ppt/media/image18.svg" ContentType="image/svg"/>
  <Override PartName="/ppt/media/image17.png" ContentType="image/png"/>
  <Override PartName="/ppt/media/image14.svg" ContentType="image/svg"/>
  <Override PartName="/ppt/media/image16.svg" ContentType="image/svg"/>
  <Override PartName="/ppt/media/image15.png" ContentType="image/png"/>
  <Override PartName="/ppt/media/image1.png" ContentType="image/png"/>
  <Override PartName="/ppt/media/image3.png" ContentType="image/png"/>
  <Override PartName="/ppt/media/image4.svg" ContentType="image/svg"/>
  <Override PartName="/ppt/media/image7.png" ContentType="image/png"/>
  <Override PartName="/ppt/media/image2.png" ContentType="image/png"/>
  <Override PartName="/ppt/media/image11.png" ContentType="image/png"/>
  <Override PartName="/ppt/media/image5.png" ContentType="image/png"/>
  <Override PartName="/ppt/media/image6.svg" ContentType="image/sv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64F3AD8-4A89-4741-BF03-94755C276B6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30313-9B32-44DF-B83F-D0B183724A2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AC5C4AF-E29E-4A6E-A817-161A086DC30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5658F3C-4450-4BF2-8E99-F2144E0B41C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243F89-AC2D-46EA-9B39-3058F7C738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5741B54-0256-4723-96CE-A29EA029648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45E260-1F84-42E2-9BEA-0D9F19F5681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82ED97-4F32-4BB2-8F06-AB883EE82A2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28DF6E1-EEC6-4EB3-8B59-93E5F83C8CB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81a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12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image" Target="../media/image1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image" Target="../media/image1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Text 0"/>
          <p:cNvSpPr/>
          <p:nvPr/>
        </p:nvSpPr>
        <p:spPr>
          <a:xfrm>
            <a:off x="863640" y="2858040"/>
            <a:ext cx="7416000" cy="14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Quantum-Secure Email Client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863640" y="4631040"/>
            <a:ext cx="741600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Building the next generation of encrypted communication with Post-Quantum Cryptography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9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9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9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Team Name: Exit Code 0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PS: SIH107093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0"/>
          <p:cNvSpPr/>
          <p:nvPr/>
        </p:nvSpPr>
        <p:spPr>
          <a:xfrm>
            <a:off x="863640" y="2079720"/>
            <a:ext cx="448740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Project Mission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863640" y="3257640"/>
            <a:ext cx="280440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Core Objective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863640" y="3854880"/>
            <a:ext cx="614988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Develop and deploy a production-ready webmail application featuring custom-implemented Post-Quantum Cryptography (PQC) desktop app for end-to-end encrypted messaging.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863640" y="5432400"/>
            <a:ext cx="614988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This system protects against both current threats and future quantum computing attacks.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7624080" y="3257640"/>
            <a:ext cx="280440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Key Deliverables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5"/>
          <p:cNvSpPr/>
          <p:nvPr/>
        </p:nvSpPr>
        <p:spPr>
          <a:xfrm>
            <a:off x="7624080" y="3854880"/>
            <a:ext cx="6149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9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Secure backend API with validated PQC module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6"/>
          <p:cNvSpPr/>
          <p:nvPr/>
        </p:nvSpPr>
        <p:spPr>
          <a:xfrm>
            <a:off x="7624080" y="4311360"/>
            <a:ext cx="6149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9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React-based responsive web client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7"/>
          <p:cNvSpPr/>
          <p:nvPr/>
        </p:nvSpPr>
        <p:spPr>
          <a:xfrm>
            <a:off x="7624080" y="4767840"/>
            <a:ext cx="6149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9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PostgreSQL data layer with encrypted storage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7624080" y="5224320"/>
            <a:ext cx="61498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9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External email interoperability via OpenPGP/SMTP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0"/>
          <p:cNvSpPr/>
          <p:nvPr/>
        </p:nvSpPr>
        <p:spPr>
          <a:xfrm>
            <a:off x="846720" y="666360"/>
            <a:ext cx="638460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b="1" lang="en-US" sz="34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Technology Stack Overview</a:t>
            </a:r>
            <a:endParaRPr b="0" lang="en-US" sz="3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Shape 1"/>
          <p:cNvSpPr/>
          <p:nvPr/>
        </p:nvSpPr>
        <p:spPr>
          <a:xfrm>
            <a:off x="846720" y="1699560"/>
            <a:ext cx="6347160" cy="2810520"/>
          </a:xfrm>
          <a:prstGeom prst="roundRect">
            <a:avLst>
              <a:gd name="adj" fmla="val 1291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Shape 2"/>
          <p:cNvSpPr/>
          <p:nvPr/>
        </p:nvSpPr>
        <p:spPr>
          <a:xfrm>
            <a:off x="1088640" y="1941480"/>
            <a:ext cx="725400" cy="725400"/>
          </a:xfrm>
          <a:prstGeom prst="roundRect">
            <a:avLst>
              <a:gd name="adj" fmla="val 1259923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288080" y="2141280"/>
            <a:ext cx="326160" cy="32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 3"/>
          <p:cNvSpPr/>
          <p:nvPr/>
        </p:nvSpPr>
        <p:spPr>
          <a:xfrm>
            <a:off x="1088640" y="2909160"/>
            <a:ext cx="2748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Backend</a:t>
            </a:r>
            <a:endParaRPr b="0" lang="en-US" sz="2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4"/>
          <p:cNvSpPr/>
          <p:nvPr/>
        </p:nvSpPr>
        <p:spPr>
          <a:xfrm>
            <a:off x="1088640" y="339768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FastAPI framework with Python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5"/>
          <p:cNvSpPr/>
          <p:nvPr/>
        </p:nvSpPr>
        <p:spPr>
          <a:xfrm>
            <a:off x="1088640" y="390600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RESTful API architecture for scalability and performance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6"/>
          <p:cNvSpPr/>
          <p:nvPr/>
        </p:nvSpPr>
        <p:spPr>
          <a:xfrm>
            <a:off x="7436160" y="1699560"/>
            <a:ext cx="6347160" cy="2810520"/>
          </a:xfrm>
          <a:prstGeom prst="roundRect">
            <a:avLst>
              <a:gd name="adj" fmla="val 1291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7"/>
          <p:cNvSpPr/>
          <p:nvPr/>
        </p:nvSpPr>
        <p:spPr>
          <a:xfrm>
            <a:off x="7677720" y="1941480"/>
            <a:ext cx="725400" cy="725400"/>
          </a:xfrm>
          <a:prstGeom prst="roundRect">
            <a:avLst>
              <a:gd name="adj" fmla="val 1259923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9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877520" y="2141280"/>
            <a:ext cx="326160" cy="32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8"/>
          <p:cNvSpPr/>
          <p:nvPr/>
        </p:nvSpPr>
        <p:spPr>
          <a:xfrm>
            <a:off x="7677720" y="2909160"/>
            <a:ext cx="2748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Cryptography</a:t>
            </a:r>
            <a:endParaRPr b="0" lang="en-US" sz="2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9"/>
          <p:cNvSpPr/>
          <p:nvPr/>
        </p:nvSpPr>
        <p:spPr>
          <a:xfrm>
            <a:off x="7677720" y="339768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ML-KEM : For encryption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10"/>
          <p:cNvSpPr/>
          <p:nvPr/>
        </p:nvSpPr>
        <p:spPr>
          <a:xfrm>
            <a:off x="7677720" y="390600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ML-DSA : For signature verification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11"/>
          <p:cNvSpPr/>
          <p:nvPr/>
        </p:nvSpPr>
        <p:spPr>
          <a:xfrm>
            <a:off x="846720" y="4752360"/>
            <a:ext cx="6347160" cy="2810520"/>
          </a:xfrm>
          <a:prstGeom prst="roundRect">
            <a:avLst>
              <a:gd name="adj" fmla="val 1291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Shape 12"/>
          <p:cNvSpPr/>
          <p:nvPr/>
        </p:nvSpPr>
        <p:spPr>
          <a:xfrm>
            <a:off x="1088640" y="4994280"/>
            <a:ext cx="725400" cy="725400"/>
          </a:xfrm>
          <a:prstGeom prst="roundRect">
            <a:avLst>
              <a:gd name="adj" fmla="val 1259923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288080" y="5193720"/>
            <a:ext cx="326160" cy="32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13"/>
          <p:cNvSpPr/>
          <p:nvPr/>
        </p:nvSpPr>
        <p:spPr>
          <a:xfrm>
            <a:off x="1088640" y="5961600"/>
            <a:ext cx="2748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Database</a:t>
            </a:r>
            <a:endParaRPr b="0" lang="en-US" sz="2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14"/>
          <p:cNvSpPr/>
          <p:nvPr/>
        </p:nvSpPr>
        <p:spPr>
          <a:xfrm>
            <a:off x="1088640" y="645048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PostgreSQL with encrypted schemas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15"/>
          <p:cNvSpPr/>
          <p:nvPr/>
        </p:nvSpPr>
        <p:spPr>
          <a:xfrm>
            <a:off x="1088640" y="695844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Secure user and message storage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Shape 16"/>
          <p:cNvSpPr/>
          <p:nvPr/>
        </p:nvSpPr>
        <p:spPr>
          <a:xfrm>
            <a:off x="7436160" y="4752360"/>
            <a:ext cx="6347160" cy="2810520"/>
          </a:xfrm>
          <a:prstGeom prst="roundRect">
            <a:avLst>
              <a:gd name="adj" fmla="val 1291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Shape 17"/>
          <p:cNvSpPr/>
          <p:nvPr/>
        </p:nvSpPr>
        <p:spPr>
          <a:xfrm>
            <a:off x="7677720" y="4994280"/>
            <a:ext cx="725400" cy="725400"/>
          </a:xfrm>
          <a:prstGeom prst="roundRect">
            <a:avLst>
              <a:gd name="adj" fmla="val 1259923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877520" y="5193720"/>
            <a:ext cx="326160" cy="32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18"/>
          <p:cNvSpPr/>
          <p:nvPr/>
        </p:nvSpPr>
        <p:spPr>
          <a:xfrm>
            <a:off x="7677720" y="5961600"/>
            <a:ext cx="27486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Frontend</a:t>
            </a:r>
            <a:endParaRPr b="0" lang="en-US" sz="2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19"/>
          <p:cNvSpPr/>
          <p:nvPr/>
        </p:nvSpPr>
        <p:spPr>
          <a:xfrm>
            <a:off x="7677720" y="645048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React with modern UI components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20"/>
          <p:cNvSpPr/>
          <p:nvPr/>
        </p:nvSpPr>
        <p:spPr>
          <a:xfrm>
            <a:off x="7677720" y="6958440"/>
            <a:ext cx="586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Responsive design for all devices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 0"/>
          <p:cNvSpPr/>
          <p:nvPr/>
        </p:nvSpPr>
        <p:spPr>
          <a:xfrm>
            <a:off x="457200" y="1162440"/>
            <a:ext cx="6356520" cy="4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1" lang="en-US" sz="27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Four-Phase Development Timeline</a:t>
            </a:r>
            <a:endParaRPr b="0" lang="en-US" sz="2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1"/>
          <p:cNvSpPr/>
          <p:nvPr/>
        </p:nvSpPr>
        <p:spPr>
          <a:xfrm>
            <a:off x="457200" y="3621600"/>
            <a:ext cx="13284360" cy="22680"/>
          </a:xfrm>
          <a:prstGeom prst="roundRect">
            <a:avLst>
              <a:gd name="adj" fmla="val 126150"/>
            </a:avLst>
          </a:prstGeom>
          <a:solidFill>
            <a:srgbClr val="494a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Shape 2"/>
          <p:cNvSpPr/>
          <p:nvPr/>
        </p:nvSpPr>
        <p:spPr>
          <a:xfrm>
            <a:off x="3030480" y="3044880"/>
            <a:ext cx="22680" cy="576360"/>
          </a:xfrm>
          <a:prstGeom prst="roundRect">
            <a:avLst>
              <a:gd name="adj" fmla="val 126150"/>
            </a:avLst>
          </a:prstGeom>
          <a:solidFill>
            <a:srgbClr val="494a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3"/>
          <p:cNvSpPr/>
          <p:nvPr/>
        </p:nvSpPr>
        <p:spPr>
          <a:xfrm>
            <a:off x="2825640" y="3405240"/>
            <a:ext cx="432360" cy="43236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2910960" y="3457800"/>
            <a:ext cx="26172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1</a:t>
            </a:r>
            <a:endParaRPr b="0" lang="en-US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1805040" y="1887480"/>
            <a:ext cx="2473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Week 1: Core Systems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649440" y="2275920"/>
            <a:ext cx="4785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PQC library implementation, database initialization, and backend API foundation with comprehensive testing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7"/>
          <p:cNvSpPr/>
          <p:nvPr/>
        </p:nvSpPr>
        <p:spPr>
          <a:xfrm>
            <a:off x="5735520" y="3621600"/>
            <a:ext cx="22680" cy="576360"/>
          </a:xfrm>
          <a:prstGeom prst="roundRect">
            <a:avLst>
              <a:gd name="adj" fmla="val 126150"/>
            </a:avLst>
          </a:prstGeom>
          <a:solidFill>
            <a:srgbClr val="494a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Shape 8"/>
          <p:cNvSpPr/>
          <p:nvPr/>
        </p:nvSpPr>
        <p:spPr>
          <a:xfrm>
            <a:off x="5530680" y="3405240"/>
            <a:ext cx="432360" cy="43236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9"/>
          <p:cNvSpPr/>
          <p:nvPr/>
        </p:nvSpPr>
        <p:spPr>
          <a:xfrm>
            <a:off x="5616000" y="3457800"/>
            <a:ext cx="26172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2</a:t>
            </a:r>
            <a:endParaRPr b="0" lang="en-US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0"/>
          <p:cNvSpPr/>
          <p:nvPr/>
        </p:nvSpPr>
        <p:spPr>
          <a:xfrm>
            <a:off x="4622400" y="4390560"/>
            <a:ext cx="2249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Week 2: Integration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11"/>
          <p:cNvSpPr/>
          <p:nvPr/>
        </p:nvSpPr>
        <p:spPr>
          <a:xfrm>
            <a:off x="3354480" y="4778640"/>
            <a:ext cx="4785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Frontend development, API integration, and deployment of functional v1.0 for internal PQC messaging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Shape 12"/>
          <p:cNvSpPr/>
          <p:nvPr/>
        </p:nvSpPr>
        <p:spPr>
          <a:xfrm>
            <a:off x="8440560" y="3044880"/>
            <a:ext cx="22680" cy="576360"/>
          </a:xfrm>
          <a:prstGeom prst="roundRect">
            <a:avLst>
              <a:gd name="adj" fmla="val 126150"/>
            </a:avLst>
          </a:prstGeom>
          <a:solidFill>
            <a:srgbClr val="494a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Shape 13"/>
          <p:cNvSpPr/>
          <p:nvPr/>
        </p:nvSpPr>
        <p:spPr>
          <a:xfrm>
            <a:off x="8235720" y="3405240"/>
            <a:ext cx="432360" cy="43236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4"/>
          <p:cNvSpPr/>
          <p:nvPr/>
        </p:nvSpPr>
        <p:spPr>
          <a:xfrm>
            <a:off x="8320680" y="3457800"/>
            <a:ext cx="26172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3</a:t>
            </a:r>
            <a:endParaRPr b="0" lang="en-US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15"/>
          <p:cNvSpPr/>
          <p:nvPr/>
        </p:nvSpPr>
        <p:spPr>
          <a:xfrm>
            <a:off x="7084800" y="1887480"/>
            <a:ext cx="2734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Week 3: Interoperability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16"/>
          <p:cNvSpPr/>
          <p:nvPr/>
        </p:nvSpPr>
        <p:spPr>
          <a:xfrm>
            <a:off x="6059160" y="2275920"/>
            <a:ext cx="4785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SMTP integration, OpenPGP support, and protocol selection logic for external domain communication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Shape 17"/>
          <p:cNvSpPr/>
          <p:nvPr/>
        </p:nvSpPr>
        <p:spPr>
          <a:xfrm>
            <a:off x="11145600" y="3621600"/>
            <a:ext cx="22680" cy="576360"/>
          </a:xfrm>
          <a:prstGeom prst="roundRect">
            <a:avLst>
              <a:gd name="adj" fmla="val 126150"/>
            </a:avLst>
          </a:prstGeom>
          <a:solidFill>
            <a:srgbClr val="494a4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18"/>
          <p:cNvSpPr/>
          <p:nvPr/>
        </p:nvSpPr>
        <p:spPr>
          <a:xfrm>
            <a:off x="10940760" y="3405240"/>
            <a:ext cx="432360" cy="43236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9"/>
          <p:cNvSpPr/>
          <p:nvPr/>
        </p:nvSpPr>
        <p:spPr>
          <a:xfrm>
            <a:off x="11025720" y="3457800"/>
            <a:ext cx="261720" cy="3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4</a:t>
            </a:r>
            <a:endParaRPr b="0" lang="en-US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20"/>
          <p:cNvSpPr/>
          <p:nvPr/>
        </p:nvSpPr>
        <p:spPr>
          <a:xfrm>
            <a:off x="10020240" y="4390560"/>
            <a:ext cx="227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Week 4: Production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21"/>
          <p:cNvSpPr/>
          <p:nvPr/>
        </p:nvSpPr>
        <p:spPr>
          <a:xfrm>
            <a:off x="8764200" y="4778640"/>
            <a:ext cx="47851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Bug testing, UX refinement, cloud deployment, and optional SMTP listener microservice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0"/>
          <p:cNvSpPr/>
          <p:nvPr/>
        </p:nvSpPr>
        <p:spPr>
          <a:xfrm>
            <a:off x="863640" y="1081080"/>
            <a:ext cx="644616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Critical Security Challenges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1"/>
          <p:cNvSpPr/>
          <p:nvPr/>
        </p:nvSpPr>
        <p:spPr>
          <a:xfrm>
            <a:off x="863640" y="2135520"/>
            <a:ext cx="4136040" cy="3994560"/>
          </a:xfrm>
          <a:prstGeom prst="roundRect">
            <a:avLst>
              <a:gd name="adj" fmla="val 3662"/>
            </a:avLst>
          </a:prstGeom>
          <a:solidFill>
            <a:srgbClr val="111213"/>
          </a:solidFill>
          <a:ln w="30480">
            <a:solidFill>
              <a:srgbClr val="494a4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2"/>
          <p:cNvSpPr/>
          <p:nvPr/>
        </p:nvSpPr>
        <p:spPr>
          <a:xfrm>
            <a:off x="833400" y="2135520"/>
            <a:ext cx="121680" cy="399456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3"/>
          <p:cNvSpPr/>
          <p:nvPr/>
        </p:nvSpPr>
        <p:spPr>
          <a:xfrm>
            <a:off x="1232640" y="2412720"/>
            <a:ext cx="3489840" cy="10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Cryptographic Implementation Security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4"/>
          <p:cNvSpPr/>
          <p:nvPr/>
        </p:nvSpPr>
        <p:spPr>
          <a:xfrm>
            <a:off x="1232640" y="3612600"/>
            <a:ext cx="3489840" cy="22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Ensuring the custom PQC library is mathematically sound and resistant to known attack vectors. Requires rigorous testing against timing attacks, fault injection, and algebraic vulnerabilities.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5"/>
          <p:cNvSpPr/>
          <p:nvPr/>
        </p:nvSpPr>
        <p:spPr>
          <a:xfrm>
            <a:off x="5247000" y="2135520"/>
            <a:ext cx="4136040" cy="3994560"/>
          </a:xfrm>
          <a:prstGeom prst="roundRect">
            <a:avLst>
              <a:gd name="adj" fmla="val 3662"/>
            </a:avLst>
          </a:prstGeom>
          <a:solidFill>
            <a:srgbClr val="111213"/>
          </a:solidFill>
          <a:ln w="30480">
            <a:solidFill>
              <a:srgbClr val="494a4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6"/>
          <p:cNvSpPr/>
          <p:nvPr/>
        </p:nvSpPr>
        <p:spPr>
          <a:xfrm>
            <a:off x="5216400" y="2135520"/>
            <a:ext cx="121680" cy="399456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7"/>
          <p:cNvSpPr/>
          <p:nvPr/>
        </p:nvSpPr>
        <p:spPr>
          <a:xfrm>
            <a:off x="5615640" y="2412720"/>
            <a:ext cx="34898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Side-Channel Attack Prevention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8"/>
          <p:cNvSpPr/>
          <p:nvPr/>
        </p:nvSpPr>
        <p:spPr>
          <a:xfrm>
            <a:off x="5615640" y="3261960"/>
            <a:ext cx="3489840" cy="25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Protecting against information leakage through power consumption, electromagnetic radiation, or execution timing. Implement constant-time operations and secure memory handling.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9"/>
          <p:cNvSpPr/>
          <p:nvPr/>
        </p:nvSpPr>
        <p:spPr>
          <a:xfrm>
            <a:off x="9630000" y="2135520"/>
            <a:ext cx="4136040" cy="3994560"/>
          </a:xfrm>
          <a:prstGeom prst="roundRect">
            <a:avLst>
              <a:gd name="adj" fmla="val 3662"/>
            </a:avLst>
          </a:prstGeom>
          <a:solidFill>
            <a:srgbClr val="111213"/>
          </a:solidFill>
          <a:ln w="30480">
            <a:solidFill>
              <a:srgbClr val="494a4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10"/>
          <p:cNvSpPr/>
          <p:nvPr/>
        </p:nvSpPr>
        <p:spPr>
          <a:xfrm>
            <a:off x="9599760" y="2135520"/>
            <a:ext cx="121680" cy="399456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1"/>
          <p:cNvSpPr/>
          <p:nvPr/>
        </p:nvSpPr>
        <p:spPr>
          <a:xfrm>
            <a:off x="9999000" y="2412720"/>
            <a:ext cx="34898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Cross-Domain Email Handling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2"/>
          <p:cNvSpPr/>
          <p:nvPr/>
        </p:nvSpPr>
        <p:spPr>
          <a:xfrm>
            <a:off x="9999000" y="3261960"/>
            <a:ext cx="3489840" cy="22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Managing encryption protocol selection between internal PQC and external OpenPGP. Must prevent downgrade attacks while maintaining seamless user experience.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3"/>
          <p:cNvSpPr/>
          <p:nvPr/>
        </p:nvSpPr>
        <p:spPr>
          <a:xfrm>
            <a:off x="863640" y="6408360"/>
            <a:ext cx="1290240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Mitigation strategies include encrypted credential storage, adherence to NIST standards, and phased deployment starting with same-domain MVP.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0"/>
          <p:cNvSpPr/>
          <p:nvPr/>
        </p:nvSpPr>
        <p:spPr>
          <a:xfrm>
            <a:off x="6350040" y="1053000"/>
            <a:ext cx="6326280" cy="5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99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Dual-Protocol Architecture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"/>
          <p:cNvSpPr/>
          <p:nvPr/>
        </p:nvSpPr>
        <p:spPr>
          <a:xfrm>
            <a:off x="6350040" y="2230920"/>
            <a:ext cx="34066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Internal Communications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2"/>
          <p:cNvSpPr/>
          <p:nvPr/>
        </p:nvSpPr>
        <p:spPr>
          <a:xfrm>
            <a:off x="6350040" y="3178800"/>
            <a:ext cx="34066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Post-Quantum Cryptography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3"/>
          <p:cNvSpPr/>
          <p:nvPr/>
        </p:nvSpPr>
        <p:spPr>
          <a:xfrm>
            <a:off x="6350040" y="3771360"/>
            <a:ext cx="3406680" cy="18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ML-KEM (CRYSTALS-Kyber) provides quantum-resistant encryption for messages between users on the same domain.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6350040" y="5844240"/>
            <a:ext cx="340668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Protects against future quantum threats and "Harvest Now, Decrypt Later" attacks.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5"/>
          <p:cNvSpPr/>
          <p:nvPr/>
        </p:nvSpPr>
        <p:spPr>
          <a:xfrm>
            <a:off x="10367280" y="2230920"/>
            <a:ext cx="34066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External Communications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6"/>
          <p:cNvSpPr/>
          <p:nvPr/>
        </p:nvSpPr>
        <p:spPr>
          <a:xfrm>
            <a:off x="10367280" y="3178800"/>
            <a:ext cx="34066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OpenPGP + SMTP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7"/>
          <p:cNvSpPr/>
          <p:nvPr/>
        </p:nvSpPr>
        <p:spPr>
          <a:xfrm>
            <a:off x="10367280" y="3771360"/>
            <a:ext cx="3406680" cy="14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Standard OpenPGP encryption ensures compatibility with existing email infrastructure for cross-domain messaging.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8"/>
          <p:cNvSpPr/>
          <p:nvPr/>
        </p:nvSpPr>
        <p:spPr>
          <a:xfrm>
            <a:off x="10367280" y="5473800"/>
            <a:ext cx="340668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UI indicators clearly show security level of each conversation.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17"/>
          <p:cNvSpPr/>
          <p:nvPr/>
        </p:nvSpPr>
        <p:spPr>
          <a:xfrm>
            <a:off x="725040" y="569880"/>
            <a:ext cx="786312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99"/>
              </a:lnSpc>
              <a:tabLst>
                <a:tab algn="l" pos="0"/>
              </a:tabLst>
            </a:pPr>
            <a:r>
              <a:rPr b="1" lang="en-US" sz="29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Features </a:t>
            </a:r>
            <a:r>
              <a:rPr b="1" lang="en-US" sz="29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already </a:t>
            </a:r>
            <a:r>
              <a:rPr b="1" lang="en-US" sz="29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Implement</a:t>
            </a:r>
            <a:r>
              <a:rPr b="1" lang="en-US" sz="29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ed</a:t>
            </a:r>
            <a:endParaRPr b="0" lang="en-US" sz="2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Shape 15"/>
          <p:cNvSpPr/>
          <p:nvPr/>
        </p:nvSpPr>
        <p:spPr>
          <a:xfrm>
            <a:off x="1036080" y="197316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Shape 28"/>
          <p:cNvSpPr/>
          <p:nvPr/>
        </p:nvSpPr>
        <p:spPr>
          <a:xfrm>
            <a:off x="725040" y="176616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7" name="Image 5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80560" y="192132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 32"/>
          <p:cNvSpPr/>
          <p:nvPr/>
        </p:nvSpPr>
        <p:spPr>
          <a:xfrm>
            <a:off x="932400" y="2594880"/>
            <a:ext cx="4767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D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e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s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k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t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o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p 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A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p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p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li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c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a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t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i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o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n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	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33"/>
          <p:cNvSpPr/>
          <p:nvPr/>
        </p:nvSpPr>
        <p:spPr>
          <a:xfrm>
            <a:off x="932400" y="301356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Cross platform email client desktop application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built on ElectronJS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Shape 29"/>
          <p:cNvSpPr/>
          <p:nvPr/>
        </p:nvSpPr>
        <p:spPr>
          <a:xfrm>
            <a:off x="7729560" y="166248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Shape 30"/>
          <p:cNvSpPr/>
          <p:nvPr/>
        </p:nvSpPr>
        <p:spPr>
          <a:xfrm>
            <a:off x="7418880" y="145512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" name="Image 6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574040" y="161064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34"/>
          <p:cNvSpPr/>
          <p:nvPr/>
        </p:nvSpPr>
        <p:spPr>
          <a:xfrm>
            <a:off x="7625880" y="2284200"/>
            <a:ext cx="32263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S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M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T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P 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I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n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t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e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g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r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a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ti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o</a:t>
            </a: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n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35"/>
          <p:cNvSpPr/>
          <p:nvPr/>
        </p:nvSpPr>
        <p:spPr>
          <a:xfrm>
            <a:off x="7625880" y="2702880"/>
            <a:ext cx="6071760" cy="3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u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o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rt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d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if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f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n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P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ai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l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vi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c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li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k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G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m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ai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l 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e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c.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Shape 31"/>
          <p:cNvSpPr/>
          <p:nvPr/>
        </p:nvSpPr>
        <p:spPr>
          <a:xfrm>
            <a:off x="1036080" y="456732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Shape 32"/>
          <p:cNvSpPr/>
          <p:nvPr/>
        </p:nvSpPr>
        <p:spPr>
          <a:xfrm>
            <a:off x="725040" y="436032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7" name="Image 7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80560" y="451548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 36"/>
          <p:cNvSpPr/>
          <p:nvPr/>
        </p:nvSpPr>
        <p:spPr>
          <a:xfrm>
            <a:off x="932400" y="5189040"/>
            <a:ext cx="29746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PQC Encryption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37"/>
          <p:cNvSpPr/>
          <p:nvPr/>
        </p:nvSpPr>
        <p:spPr>
          <a:xfrm>
            <a:off x="932400" y="560772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Contains 3 different security levels for encryption with PQC as the highest level.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Shape 33"/>
          <p:cNvSpPr/>
          <p:nvPr/>
        </p:nvSpPr>
        <p:spPr>
          <a:xfrm>
            <a:off x="7729560" y="425664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Shape 34"/>
          <p:cNvSpPr/>
          <p:nvPr/>
        </p:nvSpPr>
        <p:spPr>
          <a:xfrm>
            <a:off x="7418880" y="404964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" name="Image 12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574040" y="420480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 38"/>
          <p:cNvSpPr/>
          <p:nvPr/>
        </p:nvSpPr>
        <p:spPr>
          <a:xfrm>
            <a:off x="7625880" y="4878360"/>
            <a:ext cx="448776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Auto Decryption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39"/>
          <p:cNvSpPr/>
          <p:nvPr/>
        </p:nvSpPr>
        <p:spPr>
          <a:xfrm>
            <a:off x="7625880" y="529704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Supports automatic decryption from saved clients.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Shape 35"/>
          <p:cNvSpPr/>
          <p:nvPr/>
        </p:nvSpPr>
        <p:spPr>
          <a:xfrm>
            <a:off x="725040" y="6773400"/>
            <a:ext cx="13179600" cy="33120"/>
          </a:xfrm>
          <a:prstGeom prst="rect">
            <a:avLst/>
          </a:prstGeom>
          <a:solidFill>
            <a:srgbClr val="e2e6e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1520" bIns="-115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40"/>
          <p:cNvSpPr/>
          <p:nvPr/>
        </p:nvSpPr>
        <p:spPr>
          <a:xfrm>
            <a:off x="725040" y="7039800"/>
            <a:ext cx="131796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Research Foundation: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 Built on standards from NIST, NSA guidelines, IETF drafts for OpenPGP-PQC integration, and peer-reviewed lattice-based cryptography research.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 22"/>
          <p:cNvSpPr/>
          <p:nvPr/>
        </p:nvSpPr>
        <p:spPr>
          <a:xfrm>
            <a:off x="725040" y="569880"/>
            <a:ext cx="786312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99"/>
              </a:lnSpc>
              <a:tabLst>
                <a:tab algn="l" pos="0"/>
              </a:tabLst>
            </a:pPr>
            <a:r>
              <a:rPr b="1" lang="en-US" sz="295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Features to be Implemented</a:t>
            </a:r>
            <a:endParaRPr b="0" lang="en-US" sz="2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19"/>
          <p:cNvSpPr/>
          <p:nvPr/>
        </p:nvSpPr>
        <p:spPr>
          <a:xfrm>
            <a:off x="1036080" y="197316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20"/>
          <p:cNvSpPr/>
          <p:nvPr/>
        </p:nvSpPr>
        <p:spPr>
          <a:xfrm>
            <a:off x="725040" y="176616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" name="Image 8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80560" y="192132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Text 23"/>
          <p:cNvSpPr/>
          <p:nvPr/>
        </p:nvSpPr>
        <p:spPr>
          <a:xfrm>
            <a:off x="932400" y="2594880"/>
            <a:ext cx="47671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Quantum Key Distribution (QKD)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24"/>
          <p:cNvSpPr/>
          <p:nvPr/>
        </p:nvSpPr>
        <p:spPr>
          <a:xfrm>
            <a:off x="932400" y="301356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Right now, our software emulates a key manager instead of QKD.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Shape 21"/>
          <p:cNvSpPr/>
          <p:nvPr/>
        </p:nvSpPr>
        <p:spPr>
          <a:xfrm>
            <a:off x="7729560" y="166248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Shape 22"/>
          <p:cNvSpPr/>
          <p:nvPr/>
        </p:nvSpPr>
        <p:spPr>
          <a:xfrm>
            <a:off x="7418880" y="145512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6" name="Image 9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574040" y="161064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Text 25"/>
          <p:cNvSpPr/>
          <p:nvPr/>
        </p:nvSpPr>
        <p:spPr>
          <a:xfrm>
            <a:off x="7625880" y="2284200"/>
            <a:ext cx="322632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Oauth Integration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26"/>
          <p:cNvSpPr/>
          <p:nvPr/>
        </p:nvSpPr>
        <p:spPr>
          <a:xfrm>
            <a:off x="7625880" y="2702880"/>
            <a:ext cx="6071760" cy="3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Support multiple ways of login using diverse Oauth services.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Shape 23"/>
          <p:cNvSpPr/>
          <p:nvPr/>
        </p:nvSpPr>
        <p:spPr>
          <a:xfrm>
            <a:off x="1036080" y="456732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Shape 24"/>
          <p:cNvSpPr/>
          <p:nvPr/>
        </p:nvSpPr>
        <p:spPr>
          <a:xfrm>
            <a:off x="725040" y="436032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10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80560" y="451548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 27"/>
          <p:cNvSpPr/>
          <p:nvPr/>
        </p:nvSpPr>
        <p:spPr>
          <a:xfrm>
            <a:off x="932400" y="5189040"/>
            <a:ext cx="29746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Media Support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28"/>
          <p:cNvSpPr/>
          <p:nvPr/>
        </p:nvSpPr>
        <p:spPr>
          <a:xfrm>
            <a:off x="932400" y="560772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Support media sharing by appropriate encryption instead of directly storing it on a centralized server.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Shape 25"/>
          <p:cNvSpPr/>
          <p:nvPr/>
        </p:nvSpPr>
        <p:spPr>
          <a:xfrm>
            <a:off x="7729560" y="4256640"/>
            <a:ext cx="6175080" cy="206640"/>
          </a:xfrm>
          <a:prstGeom prst="roundRect">
            <a:avLst>
              <a:gd name="adj" fmla="val 15005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Shape 26"/>
          <p:cNvSpPr/>
          <p:nvPr/>
        </p:nvSpPr>
        <p:spPr>
          <a:xfrm>
            <a:off x="7418880" y="4049640"/>
            <a:ext cx="621360" cy="621360"/>
          </a:xfrm>
          <a:prstGeom prst="roundRect">
            <a:avLst>
              <a:gd name="adj" fmla="val 73549"/>
            </a:avLst>
          </a:prstGeom>
          <a:solidFill>
            <a:srgbClr val="3031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6" name="Image 11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574040" y="4204800"/>
            <a:ext cx="310320" cy="3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Text 29"/>
          <p:cNvSpPr/>
          <p:nvPr/>
        </p:nvSpPr>
        <p:spPr>
          <a:xfrm>
            <a:off x="7625880" y="4878360"/>
            <a:ext cx="448776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e2e6e9"/>
                </a:solidFill>
                <a:effectLst/>
                <a:uFillTx/>
                <a:latin typeface="Montserrat Bold"/>
                <a:ea typeface="Montserrat Bold"/>
              </a:rPr>
              <a:t>Quantum Secure Chat Client ??</a:t>
            </a:r>
            <a:endParaRPr b="0" lang="en-US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 30"/>
          <p:cNvSpPr/>
          <p:nvPr/>
        </p:nvSpPr>
        <p:spPr>
          <a:xfrm>
            <a:off x="7625880" y="5297040"/>
            <a:ext cx="607176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The implementation can be used to create a quantum secure chat client.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Shape 27"/>
          <p:cNvSpPr/>
          <p:nvPr/>
        </p:nvSpPr>
        <p:spPr>
          <a:xfrm>
            <a:off x="725040" y="6773400"/>
            <a:ext cx="13179600" cy="33120"/>
          </a:xfrm>
          <a:prstGeom prst="rect">
            <a:avLst/>
          </a:prstGeom>
          <a:solidFill>
            <a:srgbClr val="e2e6e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1520" bIns="-115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31"/>
          <p:cNvSpPr/>
          <p:nvPr/>
        </p:nvSpPr>
        <p:spPr>
          <a:xfrm>
            <a:off x="725040" y="7039800"/>
            <a:ext cx="131796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Research Foundation:</a:t>
            </a:r>
            <a:r>
              <a:rPr b="0" lang="en-US" sz="1600" strike="noStrike" u="none">
                <a:solidFill>
                  <a:srgbClr val="e2e6e9"/>
                </a:solidFill>
                <a:effectLst/>
                <a:uFillTx/>
                <a:latin typeface="Source Sans 3"/>
                <a:ea typeface="Source Sans 3"/>
              </a:rPr>
              <a:t> Built on standards from NIST, NSA guidelines, IETF drafts for OpenPGP-PQC integration, and peer-reviewed lattice-based cryptography research.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12801600" y="7772400"/>
            <a:ext cx="1828800" cy="457200"/>
          </a:xfrm>
          <a:prstGeom prst="rect">
            <a:avLst/>
          </a:prstGeom>
          <a:solidFill>
            <a:srgbClr val="111213"/>
          </a:solidFill>
          <a:ln w="0">
            <a:solidFill>
              <a:srgbClr val="11121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LibreOffice/25.2.6.2$Linux_X86_64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2025-10-17T17:33:30Z</dcterms:created>
  <dc:creator/>
  <dc:description/>
  <dc:language>en-US</dc:language>
  <cp:lastModifiedBy/>
  <dcterms:modified xsi:type="dcterms:W3CDTF">2025-10-18T00:09:56Z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